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  <p:sldMasterId id="2147483676" r:id="rId4"/>
  </p:sldMasterIdLst>
  <p:notesMasterIdLst>
    <p:notesMasterId r:id="rId62"/>
  </p:notesMasterIdLst>
  <p:handoutMasterIdLst>
    <p:handoutMasterId r:id="rId63"/>
  </p:handoutMasterIdLst>
  <p:sldIdLst>
    <p:sldId id="274" r:id="rId5"/>
    <p:sldId id="595" r:id="rId6"/>
    <p:sldId id="596" r:id="rId7"/>
    <p:sldId id="597" r:id="rId8"/>
    <p:sldId id="598" r:id="rId9"/>
    <p:sldId id="635" r:id="rId10"/>
    <p:sldId id="638" r:id="rId11"/>
    <p:sldId id="636" r:id="rId12"/>
    <p:sldId id="643" r:id="rId13"/>
    <p:sldId id="637" r:id="rId14"/>
    <p:sldId id="639" r:id="rId15"/>
    <p:sldId id="644" r:id="rId16"/>
    <p:sldId id="640" r:id="rId17"/>
    <p:sldId id="599" r:id="rId18"/>
    <p:sldId id="600" r:id="rId19"/>
    <p:sldId id="601" r:id="rId20"/>
    <p:sldId id="602" r:id="rId21"/>
    <p:sldId id="603" r:id="rId22"/>
    <p:sldId id="604" r:id="rId23"/>
    <p:sldId id="641" r:id="rId24"/>
    <p:sldId id="642" r:id="rId25"/>
    <p:sldId id="605" r:id="rId26"/>
    <p:sldId id="606" r:id="rId27"/>
    <p:sldId id="608" r:id="rId28"/>
    <p:sldId id="609" r:id="rId29"/>
    <p:sldId id="610" r:id="rId30"/>
    <p:sldId id="611" r:id="rId31"/>
    <p:sldId id="613" r:id="rId32"/>
    <p:sldId id="615" r:id="rId33"/>
    <p:sldId id="617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45" r:id="rId46"/>
    <p:sldId id="646" r:id="rId47"/>
    <p:sldId id="648" r:id="rId48"/>
    <p:sldId id="650" r:id="rId49"/>
    <p:sldId id="658" r:id="rId50"/>
    <p:sldId id="649" r:id="rId51"/>
    <p:sldId id="651" r:id="rId52"/>
    <p:sldId id="653" r:id="rId53"/>
    <p:sldId id="654" r:id="rId54"/>
    <p:sldId id="655" r:id="rId55"/>
    <p:sldId id="656" r:id="rId56"/>
    <p:sldId id="657" r:id="rId57"/>
    <p:sldId id="568" r:id="rId58"/>
    <p:sldId id="659" r:id="rId59"/>
    <p:sldId id="419" r:id="rId60"/>
    <p:sldId id="660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5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F0159-1B62-4728-B148-851A0ED4E327}" type="datetimeFigureOut">
              <a:rPr lang="en-US" smtClean="0"/>
              <a:t>2/2/2016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03576A23-E829-48F7-B46E-3A069D5DD7B7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5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7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7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programming language</a:t>
            </a:r>
            <a:r>
              <a:rPr lang="en-US" baseline="0" dirty="0" smtClean="0"/>
              <a:t> C “throwing an exception” means to return a value that is defined as an error value for the function (e.g. -1).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53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7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6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351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6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59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B4633-2CBF-42D3-96BD-7A87EF2A658C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1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7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41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AF1B8-42C4-45C7-B29F-86B991B4E917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74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59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perative_programming" TargetMode="External"/><Relationship Id="rId2" Type="http://schemas.openxmlformats.org/officeDocument/2006/relationships/hyperlink" Target="http://en.wikipedia.org/wiki/Functional_programm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762000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Best Practices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05000"/>
            <a:ext cx="8144341" cy="1351028"/>
          </a:xfrm>
        </p:spPr>
        <p:txBody>
          <a:bodyPr>
            <a:normAutofit/>
          </a:bodyPr>
          <a:lstStyle/>
          <a:p>
            <a:r>
              <a:rPr lang="en-US" dirty="0"/>
              <a:t>Learn </a:t>
            </a:r>
            <a:r>
              <a:rPr lang="en-US" dirty="0" smtClean="0"/>
              <a:t>How to Write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Better Quality JavaScript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3575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26" y="4189884"/>
            <a:ext cx="2583186" cy="197757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52" y="4191000"/>
            <a:ext cx="2977060" cy="19812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5010" y="3505200"/>
            <a:ext cx="2430211" cy="2667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974609" y="3359575"/>
            <a:ext cx="1619485" cy="748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aspirantcoder.com/wp-content/uploads/2012/12/walrus-cant-think-of-a-name-for-the-variable-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72" y="1143000"/>
            <a:ext cx="3584152" cy="340741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98408"/>
            <a:ext cx="11025928" cy="820600"/>
          </a:xfrm>
        </p:spPr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884" y="5754969"/>
            <a:ext cx="11025928" cy="722032"/>
          </a:xfrm>
        </p:spPr>
        <p:txBody>
          <a:bodyPr/>
          <a:lstStyle/>
          <a:p>
            <a:r>
              <a:rPr lang="en-GB" dirty="0" smtClean="0"/>
              <a:t>Moving the Declarations at the Function Start</a:t>
            </a:r>
            <a:endParaRPr lang="en-GB" dirty="0"/>
          </a:p>
        </p:txBody>
      </p:sp>
      <p:pic>
        <p:nvPicPr>
          <p:cNvPr id="4098" name="Picture 2" descr="http://ozeanmedia.com/wp-content/uploads/2013/10/125785006e16c35d26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10" y="1066800"/>
            <a:ext cx="3658476" cy="3658476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Variable declarations get hoisted to the top of their </a:t>
            </a:r>
            <a:r>
              <a:rPr lang="en-GB" dirty="0" smtClean="0"/>
              <a:t>scope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Their </a:t>
            </a:r>
            <a:r>
              <a:rPr lang="en-GB" dirty="0"/>
              <a:t>assignment does </a:t>
            </a:r>
            <a:r>
              <a:rPr lang="en-GB" dirty="0" smtClean="0"/>
              <a:t>not hoisted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Function </a:t>
            </a:r>
            <a:r>
              <a:rPr lang="en-GB" dirty="0"/>
              <a:t>declarations hoist their name and the function </a:t>
            </a:r>
            <a:r>
              <a:rPr lang="en-GB" dirty="0" smtClean="0"/>
              <a:t>body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39174" y="2496503"/>
            <a:ext cx="441223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008812" y="2342612"/>
            <a:ext cx="4531463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var a;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41412" y="2819400"/>
            <a:ext cx="1535374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441302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539175" y="4267201"/>
            <a:ext cx="441223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</a:p>
          <a:p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function calculateArea()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console.log('Calculated');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008813" y="4267200"/>
            <a:ext cx="4531463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calculateArea() {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  console.log('Calculated');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}</a:t>
            </a:r>
          </a:p>
          <a:p>
            <a:endParaRPr lang="en-US" noProof="1" smtClean="0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241411" y="5241614"/>
            <a:ext cx="1535376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5244120" y="4837992"/>
            <a:ext cx="1677629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8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Function expressions hoist only their name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 dirty="0" smtClean="0"/>
              <a:t>Never use function declaration in non-function block (if, while…)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 (2)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65545" y="2140244"/>
            <a:ext cx="4233467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calc();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calc = function calc()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implementation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192761" y="1986355"/>
            <a:ext cx="437365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var calc;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calc();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 </a:t>
            </a:r>
            <a:r>
              <a:rPr lang="en-US" noProof="1">
                <a:solidFill>
                  <a:srgbClr val="FBEEDC"/>
                </a:solidFill>
              </a:rPr>
              <a:t>= function calc() {</a:t>
            </a:r>
          </a:p>
          <a:p>
            <a:r>
              <a:rPr lang="en-US" noProof="1">
                <a:solidFill>
                  <a:srgbClr val="FBEEDC"/>
                </a:solidFill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 implementation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6449" y="2689622"/>
            <a:ext cx="1825300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286000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13463" y="1524000"/>
            <a:ext cx="2348129" cy="737901"/>
          </a:xfrm>
          <a:prstGeom prst="wedgeRoundRectCallout">
            <a:avLst>
              <a:gd name="adj1" fmla="val -92371"/>
              <a:gd name="adj2" fmla="val 77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Error: undefined is not a function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1078886" y="5385137"/>
            <a:ext cx="45583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6094412" y="5385137"/>
            <a:ext cx="50917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var calc =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2" y="4717694"/>
            <a:ext cx="558313" cy="558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69" y="472835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9684" y="4876800"/>
            <a:ext cx="10568728" cy="820600"/>
          </a:xfrm>
        </p:spPr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59684" y="5754969"/>
            <a:ext cx="10568728" cy="719034"/>
          </a:xfrm>
        </p:spPr>
        <p:txBody>
          <a:bodyPr/>
          <a:lstStyle/>
          <a:p>
            <a:r>
              <a:rPr lang="en-US" dirty="0" smtClean="0"/>
              <a:t>Using Global, Function and Object 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4" y="1219200"/>
            <a:ext cx="4472728" cy="335454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1143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 in JS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has only two types of scope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</a:t>
            </a:r>
          </a:p>
          <a:p>
            <a:pPr lvl="2"/>
            <a:r>
              <a:rPr lang="en-US" dirty="0" smtClean="0"/>
              <a:t>Function scope may be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scope </a:t>
            </a:r>
            <a:r>
              <a:rPr lang="en-US" dirty="0" smtClean="0"/>
              <a:t>when used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/>
            <a:r>
              <a:rPr lang="en-US" dirty="0" smtClean="0"/>
              <a:t>There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block scope </a:t>
            </a:r>
            <a:r>
              <a:rPr lang="en-US" dirty="0" smtClean="0"/>
              <a:t>in JavaScript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/>
              <a:t> </a:t>
            </a:r>
            <a:r>
              <a:rPr lang="en-US" dirty="0" smtClean="0"/>
              <a:t>do not define a scope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Use IIFE to define scope</a:t>
            </a:r>
          </a:p>
          <a:p>
            <a:r>
              <a:rPr lang="en-US" dirty="0" smtClean="0"/>
              <a:t>All JavaScript code, in all files, share the same global scope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Everything inside </a:t>
            </a:r>
            <a:r>
              <a:rPr lang="en-US" dirty="0" smtClean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"block scope" is actually outside this </a:t>
            </a:r>
            <a:r>
              <a:rPr lang="en-US" dirty="0" smtClean="0"/>
              <a:t>block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Both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printMsg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are declared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</a:t>
            </a:r>
            <a:r>
              <a:rPr lang="en-US" dirty="0"/>
              <a:t>has no value, because the execution flow cannot reach the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Block Scope in JS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2895" y="2362200"/>
            <a:ext cx="1059551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(false)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count = 15;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printMsg(message)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message + "!");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printMsg(count)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Message: undefined!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10244" y="2743200"/>
            <a:ext cx="3256168" cy="956508"/>
          </a:xfrm>
          <a:prstGeom prst="wedgeRoundRectCallout">
            <a:avLst>
              <a:gd name="adj1" fmla="val -65924"/>
              <a:gd name="adj2" fmla="val -19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count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printMsg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are defined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Fake "Block"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23" y="1143000"/>
            <a:ext cx="5886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the only scope where variables are temporary</a:t>
            </a:r>
          </a:p>
          <a:p>
            <a:pPr lvl="1"/>
            <a:r>
              <a:rPr lang="en-US" dirty="0" smtClean="0"/>
              <a:t>A variable, declared with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, does not exist outside of its function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062035" y="3124200"/>
            <a:ext cx="10061578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(function(){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if (false)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var count = 15;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function printMsg(message)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console.log("Message: " + message + "!");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}());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printMsg(count);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// ReferenceError: printMsg is not defined</a:t>
            </a:r>
            <a:endParaRPr lang="en-US" sz="23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clubajax.org/wp-content/uploads/2011/11/HyperC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68" y="1675004"/>
            <a:ext cx="8952960" cy="28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Naming Conventions </a:t>
            </a:r>
            <a:r>
              <a:rPr lang="en-US" dirty="0"/>
              <a:t>in </a:t>
            </a:r>
            <a:r>
              <a:rPr lang="en-US" dirty="0" smtClean="0"/>
              <a:t>JavaScript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Using Variables Correctly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Hoisting of Declarations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Scoping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Global / Function / Fake Block Scope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Duplicated Object Identifiers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The </a:t>
            </a:r>
            <a:r>
              <a:rPr lang="bg-BG" dirty="0" smtClean="0"/>
              <a:t>"</a:t>
            </a:r>
            <a:r>
              <a:rPr lang="en-US" dirty="0" smtClean="0"/>
              <a:t>this</a:t>
            </a:r>
            <a:r>
              <a:rPr lang="bg-BG" dirty="0" smtClean="0"/>
              <a:t>"</a:t>
            </a:r>
            <a:r>
              <a:rPr lang="en-US" dirty="0" smtClean="0"/>
              <a:t> Object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In </a:t>
            </a:r>
            <a:r>
              <a:rPr lang="en-US" dirty="0" smtClean="0"/>
              <a:t>Global / Function / </a:t>
            </a:r>
            <a:r>
              <a:rPr lang="en-US" dirty="0" smtClean="0"/>
              <a:t>Object </a:t>
            </a:r>
            <a:r>
              <a:rPr lang="en-US" dirty="0" smtClean="0"/>
              <a:t>Scope / Event Handlers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Strict Mode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Think More Functionally in JavaScript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68" y="1117067"/>
            <a:ext cx="2287835" cy="1930933"/>
          </a:xfrm>
          <a:prstGeom prst="rect">
            <a:avLst/>
          </a:prstGeom>
          <a:effectLst>
            <a:softEdge rad="508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036" y="2286000"/>
            <a:ext cx="3152376" cy="40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5257800"/>
            <a:ext cx="10873528" cy="914400"/>
          </a:xfrm>
        </p:spPr>
        <p:txBody>
          <a:bodyPr/>
          <a:lstStyle/>
          <a:p>
            <a:r>
              <a:rPr lang="en-GB" dirty="0"/>
              <a:t>Conditional Expressions &amp; </a:t>
            </a:r>
            <a:r>
              <a:rPr lang="en-GB" dirty="0" smtClean="0"/>
              <a:t>Equality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525270"/>
            <a:ext cx="4167928" cy="335153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38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lang="en-GB" dirty="0" smtClean="0"/>
              <a:t> over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</a:p>
          <a:p>
            <a:r>
              <a:rPr lang="en-GB" dirty="0" smtClean="0"/>
              <a:t>Use shortcuts in conditional statements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Expressions &amp; Equality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98963" y="2974702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!==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694711" y="2974702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98963" y="4086695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694711" y="4086695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(!name)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198963" y="5198688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 &gt; 0)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694710" y="5198688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8" y="2895600"/>
            <a:ext cx="558313" cy="558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3" y="3991897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" y="5119586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291475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4001472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512916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Duplicated </a:t>
            </a:r>
            <a:r>
              <a:rPr lang="en-US" dirty="0"/>
              <a:t>Object Identifiers</a:t>
            </a:r>
          </a:p>
        </p:txBody>
      </p:sp>
      <p:pic>
        <p:nvPicPr>
          <p:cNvPr id="614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7702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careful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 object identifiers </a:t>
            </a:r>
            <a:r>
              <a:rPr lang="en-US" dirty="0" smtClean="0"/>
              <a:t>in the shared JS global scope</a:t>
            </a:r>
          </a:p>
          <a:p>
            <a:pPr lvl="1"/>
            <a:r>
              <a:rPr lang="en-US" dirty="0" smtClean="0"/>
              <a:t>If two libraries / frameworks / JS files have a function with the same name, which one will be used?</a:t>
            </a:r>
          </a:p>
          <a:p>
            <a:r>
              <a:rPr lang="en-US" dirty="0" smtClean="0"/>
              <a:t>Prevent </a:t>
            </a:r>
            <a:r>
              <a:rPr lang="en-US" dirty="0"/>
              <a:t>duplicated identifiers </a:t>
            </a:r>
            <a:r>
              <a:rPr lang="en-US" dirty="0" smtClean="0"/>
              <a:t>by </a:t>
            </a:r>
            <a:r>
              <a:rPr lang="en-US" dirty="0"/>
              <a:t>using function </a:t>
            </a:r>
            <a:r>
              <a:rPr lang="en-US" dirty="0" smtClean="0"/>
              <a:t>scope or module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Expose </a:t>
            </a:r>
            <a:r>
              <a:rPr lang="en-US" sz="3100" dirty="0"/>
              <a:t>only the meaningful </a:t>
            </a:r>
            <a:r>
              <a:rPr lang="en-US" sz="3100" dirty="0" smtClean="0"/>
              <a:t>pieces through namespaces / modules</a:t>
            </a:r>
            <a:endParaRPr lang="en-US" sz="3100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Identifiers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09635" y="5012407"/>
            <a:ext cx="10366378" cy="1388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jsConsole.write("Message");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document.write("Message");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database.write("Message");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</a:t>
            </a:r>
            <a:r>
              <a:rPr lang="en-US" dirty="0"/>
              <a:t>Identifiers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4478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7170" name="Picture 2" descr="http://static.comicvine.com/uploads/original/11/117571/3666082-you+believe+th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371600"/>
            <a:ext cx="3155527" cy="35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 has a different value depending on the scope: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unction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object, when is called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created object, when is called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bject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=== current object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lobal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(in browser)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(in Node.js) 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vent handlers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GB" dirty="0" smtClean="0"/>
              <a:t>holds the event source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"this"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in browser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in Node.js</a:t>
            </a:r>
          </a:p>
          <a:p>
            <a:endParaRPr lang="en-US" dirty="0" smtClean="0"/>
          </a:p>
          <a:p>
            <a:r>
              <a:rPr lang="en-US" dirty="0" smtClean="0"/>
              <a:t>These work exactly the same</a:t>
            </a:r>
            <a:br>
              <a:rPr lang="en-US" dirty="0" smtClean="0"/>
            </a:br>
            <a:r>
              <a:rPr lang="en-US" dirty="0" smtClean="0"/>
              <a:t>when in global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Global Scope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91588" y="259080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window)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170612" y="53340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400" noProof="1" smtClean="0">
                <a:solidFill>
                  <a:srgbClr val="FBEEDC"/>
                </a:solidFill>
              </a:rPr>
              <a:t> 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6170612" y="5952621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window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6170612" y="47244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91588" y="394329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global)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almost always 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 of the function</a:t>
            </a:r>
          </a:p>
          <a:p>
            <a:pPr lvl="1"/>
            <a:r>
              <a:rPr lang="en-US" dirty="0" smtClean="0"/>
              <a:t>If the function is 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global scope</a:t>
            </a:r>
          </a:p>
          <a:p>
            <a:pPr lvl="1"/>
            <a:r>
              <a:rPr lang="en-US" dirty="0" smtClean="0"/>
              <a:t>In object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itself</a:t>
            </a:r>
          </a:p>
          <a:p>
            <a:pPr lvl="2"/>
            <a:r>
              <a:rPr lang="en-US" dirty="0" smtClean="0"/>
              <a:t>Later in this presentation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Function Scope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38236" y="4572000"/>
            <a:ext cx="9909176" cy="17697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(function createAndSetVariable(number)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this.number = number;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}(5));</a:t>
            </a:r>
          </a:p>
          <a:p>
            <a:pPr>
              <a:spcBef>
                <a:spcPts val="600"/>
              </a:spcBef>
            </a:pPr>
            <a:r>
              <a:rPr lang="en-US" sz="2600" noProof="1" smtClean="0">
                <a:solidFill>
                  <a:srgbClr val="FBEEDC"/>
                </a:solidFill>
              </a:rPr>
              <a:t>console.log(number); // logs 5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5257800"/>
            <a:ext cx="2895600" cy="914400"/>
          </a:xfrm>
          <a:prstGeom prst="wedgeRoundRectCallout">
            <a:avLst>
              <a:gd name="adj1" fmla="val -69249"/>
              <a:gd name="adj2" fmla="val -380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scope is created when a function is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rules that </a:t>
            </a:r>
            <a:r>
              <a:rPr lang="en-US" dirty="0"/>
              <a:t>apply </a:t>
            </a:r>
            <a:r>
              <a:rPr lang="en-US" dirty="0" smtClean="0"/>
              <a:t>are the same as with regular function call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sz="3000" dirty="0"/>
              <a:t>Except for the value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Always beware of PascalCase-named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a reason for that</a:t>
            </a:r>
            <a:r>
              <a:rPr lang="en-US" dirty="0" smtClean="0"/>
              <a:t>!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Object Scope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65212" y="3164919"/>
            <a:ext cx="9906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Person(fname, lname)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this.fname = fname;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this.lname = lname;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person = new Person();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invalidPerson = Person();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504148"/>
            <a:ext cx="3581400" cy="915452"/>
          </a:xfrm>
          <a:prstGeom prst="wedgeRoundRectCallout">
            <a:avLst>
              <a:gd name="adj1" fmla="val -67087"/>
              <a:gd name="adj2" fmla="val 623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an instance of the person object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5812" y="4608533"/>
            <a:ext cx="3733800" cy="476310"/>
          </a:xfrm>
          <a:prstGeom prst="wedgeRoundRectCallout">
            <a:avLst>
              <a:gd name="adj1" fmla="val -63678"/>
              <a:gd name="adj2" fmla="val 3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means the window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12084" y="5410200"/>
            <a:ext cx="9806728" cy="838200"/>
          </a:xfrm>
        </p:spPr>
        <p:txBody>
          <a:bodyPr/>
          <a:lstStyle/>
          <a:p>
            <a:r>
              <a:rPr lang="en-US" dirty="0" smtClean="0"/>
              <a:t>Naming Conventions in JavaScript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519936"/>
            <a:ext cx="5234728" cy="34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an event handler means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 source </a:t>
            </a:r>
            <a:r>
              <a:rPr lang="en-US" dirty="0"/>
              <a:t>(the DOM element that the event was fired on)</a:t>
            </a:r>
          </a:p>
          <a:p>
            <a:pPr lvl="1"/>
            <a:r>
              <a:rPr lang="en-US" dirty="0" smtClean="0"/>
              <a:t>i.e. if a click event fires on some button,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clicked button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Event Handlers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138236" y="4038600"/>
            <a:ext cx="9909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button = document.getElementById('button');</a:t>
            </a:r>
          </a:p>
          <a:p>
            <a:endParaRPr lang="en-US" sz="2400" noProof="1" smtClean="0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button.addEventListener</a:t>
            </a:r>
            <a:r>
              <a:rPr lang="en-US" sz="2400" noProof="1">
                <a:solidFill>
                  <a:srgbClr val="FBEEDC"/>
                </a:solidFill>
              </a:rPr>
              <a:t>('click', function </a:t>
            </a:r>
            <a:r>
              <a:rPr lang="en-US" sz="2400" noProof="1" smtClean="0">
                <a:solidFill>
                  <a:srgbClr val="FBEEDC"/>
                </a:solidFill>
              </a:rPr>
              <a:t>(ev) {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console.log(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this === button</a:t>
            </a:r>
            <a:r>
              <a:rPr lang="en-US" sz="2400" noProof="1">
                <a:solidFill>
                  <a:srgbClr val="FBEEDC"/>
                </a:solidFill>
              </a:rPr>
              <a:t>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logs true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}, false);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Just </a:t>
            </a:r>
            <a:r>
              <a:rPr lang="en-US" b="1" dirty="0" smtClean="0"/>
              <a:t>'use strict'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84" y="1298488"/>
            <a:ext cx="3253528" cy="32535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253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3600" dirty="0"/>
              <a:t>is a nice subset of the JavaScript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Removes some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 parts </a:t>
            </a:r>
            <a:r>
              <a:rPr lang="en-US" dirty="0"/>
              <a:t>of 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Adds parts of yet-to-be ECMAScript versions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dirty="0" smtClean="0"/>
              <a:t>Strict </a:t>
            </a:r>
            <a:r>
              <a:rPr lang="en-US" sz="3600" dirty="0"/>
              <a:t>mode changes both syntax and runtime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changes to the syntax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prevent silent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Restricts functionality to remove bad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Makes the transition to new </a:t>
            </a:r>
            <a:r>
              <a:rPr lang="en-US" dirty="0" smtClean="0"/>
              <a:t>JavaScript </a:t>
            </a:r>
            <a:r>
              <a:rPr lang="en-US" dirty="0"/>
              <a:t>features more seamless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in 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912812" y="3200400"/>
            <a:ext cx="10363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'use strict'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Strict mode can be used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 the whole script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Per-function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If used for the whole scripts, everything is in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Not a good idea, since a third-party script may fail in strict mode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Better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IIFE and per-function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That way only your code will run in strict mode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180012" y="1447324"/>
            <a:ext cx="32766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'use 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f2() </a:t>
            </a:r>
            <a:r>
              <a:rPr lang="en-US" sz="2200" noProof="1">
                <a:solidFill>
                  <a:srgbClr val="FBEEDC"/>
                </a:solidFill>
              </a:rPr>
              <a:t>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f3() </a:t>
            </a:r>
            <a:r>
              <a:rPr lang="en-US" sz="2200" noProof="1">
                <a:solidFill>
                  <a:srgbClr val="FBEEDC"/>
                </a:solidFill>
              </a:rPr>
              <a:t>{ … </a:t>
            </a:r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837612" y="1447562"/>
            <a:ext cx="26670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'use </a:t>
            </a:r>
            <a:r>
              <a:rPr lang="en-US" sz="2200" noProof="1">
                <a:solidFill>
                  <a:srgbClr val="FBEEDC"/>
                </a:solidFill>
              </a:rPr>
              <a:t>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  …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Some of the characteristics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strict mode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Converts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silent errors to exceptions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Trying to change the value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Deleting the prototype of an object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Makes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undefined inside a function scope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scope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equal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 smtClean="0"/>
              <a:t>, instead of the parent this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Forbids octal syntax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020</a:t>
            </a:r>
            <a:r>
              <a:rPr lang="en-US" dirty="0" smtClean="0"/>
              <a:t> would be invalid)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Prevents variable declaration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5583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36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JavaScript Execution 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1524000"/>
            <a:ext cx="3810330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As we know, JavaScript executes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per-line-reached basis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execution flow goes from top to bottom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Imagine all loaded JavaScript files, merged together in one really big JavaScript file is executed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JavaScript line of code is executed, when it is reached in the execution process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Yet execution may take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Time that is not pleasant to the user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and When JavaScript Executes?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Start execution of JavaScript, when the Web page is ready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And there is an event for that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500" dirty="0" smtClean="0"/>
              <a:t>Or</a:t>
            </a:r>
            <a:r>
              <a:rPr lang="en-US" sz="3500" dirty="0"/>
              <a:t>, if using jQuery, we can use its load event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500" dirty="0"/>
              <a:t>Loading the script at the end of the load time, ensures that all the DOM is already </a:t>
            </a:r>
            <a:r>
              <a:rPr lang="en-US" sz="3500" dirty="0" smtClean="0"/>
              <a:t>rendered</a:t>
            </a:r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 – Best Practices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523096"/>
            <a:ext cx="10210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$(document).ready(function(){});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$(function(){});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9012" y="24384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window.onload = function()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//do the code preparations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d13yacurqjgara.cloudfront.net/users/18886/screenshots/1027635/load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1295400"/>
            <a:ext cx="5539528" cy="415464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5455096"/>
            <a:ext cx="10721128" cy="820600"/>
          </a:xfrm>
        </p:spPr>
        <p:txBody>
          <a:bodyPr/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 JavaScript almost everything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Variables, functions, properties, arrays, objects, modules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Use a leading underscore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 when 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2590800"/>
            <a:ext cx="975677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200" noProof="1" smtClean="0">
                <a:solidFill>
                  <a:srgbClr val="FBEEDC"/>
                </a:solidFill>
              </a:rPr>
              <a:t> = 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(message){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200" noProof="1" smtClean="0">
                <a:solidFill>
                  <a:srgbClr val="FBEEDC"/>
                </a:solidFill>
              </a:rPr>
              <a:t> = [];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200" noProof="1" smtClean="0">
                <a:solidFill>
                  <a:srgbClr val="FBEEDC"/>
                </a:solidFill>
              </a:rPr>
              <a:t>();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sz="2200" noProof="1" smtClean="0">
                <a:solidFill>
                  <a:srgbClr val="FBEEDC"/>
                </a:solidFill>
              </a:rPr>
              <a:t> = (function(){ … } ());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214435" y="5257800"/>
            <a:ext cx="975677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this.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_name</a:t>
            </a:r>
            <a:r>
              <a:rPr lang="en-US" sz="2200" noProof="1" smtClean="0">
                <a:solidFill>
                  <a:srgbClr val="FBEEDC"/>
                </a:solidFill>
              </a:rPr>
              <a:t> = name;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question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Where to load the JavaScript?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Load the JS 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dirty="0" smtClean="0"/>
              <a:t> section?</a:t>
            </a:r>
          </a:p>
          <a:p>
            <a:pPr lvl="1"/>
            <a:r>
              <a:rPr lang="en-US" dirty="0" smtClean="0"/>
              <a:t>Load the JS at the end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element?</a:t>
            </a:r>
          </a:p>
          <a:p>
            <a:pPr lvl="1"/>
            <a:r>
              <a:rPr lang="en-US" dirty="0" smtClean="0"/>
              <a:t>Load the JS somewhere in the document</a:t>
            </a:r>
            <a:r>
              <a:rPr lang="bg-BG" dirty="0" smtClean="0"/>
              <a:t>?</a:t>
            </a:r>
            <a:endParaRPr lang="en-US" dirty="0" smtClean="0"/>
          </a:p>
          <a:p>
            <a:r>
              <a:rPr lang="en-US" dirty="0" smtClean="0"/>
              <a:t>All JavaScript files have the same global scope, so it really doesn't matter?</a:t>
            </a:r>
          </a:p>
          <a:p>
            <a:pPr lvl="1"/>
            <a:r>
              <a:rPr lang="en-US" dirty="0" smtClean="0"/>
              <a:t>No, it does matter!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 of loading </a:t>
            </a:r>
            <a:r>
              <a:rPr lang="en-US" dirty="0" smtClean="0"/>
              <a:t>HTML, CSS, and JS scripts is important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There are two common places to load the JavaScript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the end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3500" dirty="0" smtClean="0"/>
              <a:t>What is really the difference?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Performance!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Loading of large script file at the </a:t>
            </a:r>
            <a:r>
              <a:rPr lang="en-US" dirty="0" smtClean="0"/>
              <a:t>header</a:t>
            </a:r>
            <a:r>
              <a:rPr lang="en-US" dirty="0"/>
              <a:t>, freezes the </a:t>
            </a:r>
            <a:r>
              <a:rPr lang="en-US" dirty="0" smtClean="0"/>
              <a:t>Web page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/>
              <a:t>Better </a:t>
            </a:r>
            <a:r>
              <a:rPr lang="en-GB" dirty="0"/>
              <a:t>load your JavaScript at the end of the body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 smtClean="0"/>
              <a:t>This will show rendered HTML and CSS before the scripts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At the end load </a:t>
            </a:r>
            <a:r>
              <a:rPr lang="en-US" dirty="0"/>
              <a:t>your </a:t>
            </a:r>
            <a:r>
              <a:rPr lang="en-US" dirty="0" smtClean="0"/>
              <a:t>JavaScript code, and run it at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document.ready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 in the HTML File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6884" y="4908503"/>
            <a:ext cx="9197128" cy="1568497"/>
          </a:xfrm>
        </p:spPr>
        <p:txBody>
          <a:bodyPr/>
          <a:lstStyle/>
          <a:p>
            <a:r>
              <a:rPr lang="en-GB" dirty="0" smtClean="0"/>
              <a:t>Think More Functionally</a:t>
            </a:r>
            <a:br>
              <a:rPr lang="en-GB" dirty="0" smtClean="0"/>
            </a:br>
            <a:r>
              <a:rPr lang="en-GB" dirty="0" smtClean="0"/>
              <a:t>in JavaScript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21" y="1219200"/>
            <a:ext cx="2563854" cy="3361496"/>
          </a:xfrm>
          <a:prstGeom prst="rect">
            <a:avLst/>
          </a:prstGeom>
          <a:scene3d>
            <a:camera prst="orthographicFront">
              <a:rot lat="1200000" lon="120000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831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Use more </a:t>
            </a:r>
            <a:r>
              <a:rPr lang="en-GB" dirty="0" smtClean="0">
                <a:hlinkClick r:id="rId2"/>
              </a:rPr>
              <a:t>functional</a:t>
            </a:r>
            <a:r>
              <a:rPr lang="en-GB" dirty="0" smtClean="0"/>
              <a:t> versus </a:t>
            </a:r>
            <a:r>
              <a:rPr lang="en-GB" dirty="0" smtClean="0">
                <a:hlinkClick r:id="rId3"/>
              </a:rPr>
              <a:t>imperative</a:t>
            </a:r>
            <a:r>
              <a:rPr lang="en-GB" dirty="0" smtClean="0"/>
              <a:t> programming in JS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 smtClean="0"/>
              <a:t>-loop</a:t>
            </a:r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GB" dirty="0" smtClean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Functional in JavaScript</a:t>
            </a:r>
            <a:endParaRPr lang="en-GB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55164" y="5505271"/>
            <a:ext cx="1027532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noProof="1" smtClean="0">
                <a:solidFill>
                  <a:srgbClr val="FBEEDC"/>
                </a:solidFill>
              </a:rPr>
              <a:t>numbers.forEach(function(num) {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console.log(num)</a:t>
            </a:r>
            <a:endParaRPr lang="en-GB" sz="2400" noProof="1">
              <a:solidFill>
                <a:srgbClr val="FBEEDC"/>
              </a:solidFill>
            </a:endParaRPr>
          </a:p>
          <a:p>
            <a:r>
              <a:rPr lang="en-GB" sz="2400" noProof="1" smtClean="0">
                <a:solidFill>
                  <a:srgbClr val="FBEEDC"/>
                </a:solidFill>
              </a:rPr>
              <a:t>});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955164" y="2699319"/>
            <a:ext cx="10275320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var numbers = [12</a:t>
            </a:r>
            <a:r>
              <a:rPr lang="en-GB" sz="2400" noProof="1">
                <a:solidFill>
                  <a:srgbClr val="FBEEDC"/>
                </a:solidFill>
              </a:rPr>
              <a:t>, 32, 23</a:t>
            </a:r>
            <a:r>
              <a:rPr lang="en-GB" sz="2400" noProof="1" smtClean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for(var i = 0; i &lt; </a:t>
            </a:r>
            <a:r>
              <a:rPr lang="en-GB" sz="2400" noProof="1">
                <a:solidFill>
                  <a:srgbClr val="FBEEDC"/>
                </a:solidFill>
              </a:rPr>
              <a:t>numbers</a:t>
            </a:r>
            <a:r>
              <a:rPr lang="en-GB" sz="2400" noProof="1" smtClean="0">
                <a:solidFill>
                  <a:srgbClr val="FBEEDC"/>
                </a:solidFill>
              </a:rPr>
              <a:t>.length; i += 1) {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var number = nums[i];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console.log(number);</a:t>
            </a:r>
            <a:endParaRPr lang="en-GB" sz="24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502" y="2895600"/>
            <a:ext cx="558313" cy="558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5633039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JavaScript Exceptions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752600"/>
            <a:ext cx="4944192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1226862"/>
            <a:ext cx="6429375" cy="1114425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48" y="2695983"/>
            <a:ext cx="3576723" cy="984199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12" y="4034878"/>
            <a:ext cx="4791075" cy="1152525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3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are special objects that hold information about errors / unusual situations</a:t>
            </a:r>
          </a:p>
          <a:p>
            <a:pPr lvl="1"/>
            <a:r>
              <a:rPr lang="en-US" dirty="0" smtClean="0"/>
              <a:t>The correct way to handle errors in most programming languages</a:t>
            </a:r>
          </a:p>
          <a:p>
            <a:pPr lvl="1"/>
            <a:r>
              <a:rPr lang="en-US" dirty="0" smtClean="0"/>
              <a:t>In JS almost every object / function can throw an exception</a:t>
            </a:r>
          </a:p>
          <a:p>
            <a:r>
              <a:rPr lang="en-US" dirty="0" smtClean="0"/>
              <a:t>JavaScript uses exceptions as primary way to handle errors</a:t>
            </a:r>
          </a:p>
          <a:p>
            <a:pPr lvl="1"/>
            <a:r>
              <a:rPr lang="en-US" dirty="0" smtClean="0"/>
              <a:t>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dirty="0" smtClean="0"/>
              <a:t> statements</a:t>
            </a:r>
          </a:p>
          <a:p>
            <a:r>
              <a:rPr lang="en-US" dirty="0" smtClean="0"/>
              <a:t>When a problem occurs in JS, an exception is thrown</a:t>
            </a:r>
          </a:p>
          <a:p>
            <a:pPr lvl="1"/>
            <a:r>
              <a:rPr lang="en-US" dirty="0" smtClean="0"/>
              <a:t>Some functions return strange neutral value for non-fatal errors</a:t>
            </a:r>
          </a:p>
          <a:p>
            <a:pPr lvl="2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Date('hello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Invalid date</a:t>
            </a:r>
            <a:r>
              <a:rPr lang="en-US" dirty="0" smtClean="0">
                <a:sym typeface="Wingdings" panose="05000000000000000000" pitchFamily="2" charset="2"/>
              </a:rPr>
              <a:t>' object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Exceptions</a:t>
            </a:r>
          </a:p>
        </p:txBody>
      </p:sp>
    </p:spTree>
    <p:extLst>
      <p:ext uri="{BB962C8B-B14F-4D97-AF65-F5344CB8AC3E}">
        <p14:creationId xmlns:p14="http://schemas.microsoft.com/office/powerpoint/2010/main" val="17802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Throwing Exceptions in 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138980"/>
            <a:ext cx="4777528" cy="299342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133600"/>
            <a:ext cx="45720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848" y="4408832"/>
            <a:ext cx="8077200" cy="790368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37157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 throws </a:t>
            </a:r>
            <a:r>
              <a:rPr lang="en-US" dirty="0" smtClean="0"/>
              <a:t>an exception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Execution of the current function will </a:t>
            </a:r>
            <a:r>
              <a:rPr lang="en-US" dirty="0" smtClean="0"/>
              <a:t>stop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Control will be passed to 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dirty="0" smtClean="0"/>
              <a:t> block, if there is </a:t>
            </a:r>
            <a:r>
              <a:rPr lang="en-GB" dirty="0" smtClean="0"/>
              <a:t>any</a:t>
            </a:r>
            <a:endParaRPr lang="en-US" dirty="0"/>
          </a:p>
          <a:p>
            <a:r>
              <a:rPr lang="en-GB" dirty="0"/>
              <a:t>The expression after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GB" dirty="0"/>
              <a:t> specifies the </a:t>
            </a:r>
            <a:r>
              <a:rPr lang="en-GB" dirty="0" smtClean="0"/>
              <a:t>object to throw</a:t>
            </a:r>
          </a:p>
          <a:p>
            <a:pPr lvl="1"/>
            <a:r>
              <a:rPr lang="en-GB" dirty="0" smtClean="0"/>
              <a:t>You can throw anything, but prefer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GB" dirty="0" smtClean="0"/>
              <a:t> / object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</a:p>
          <a:p>
            <a:r>
              <a:rPr lang="en-GB" dirty="0" smtClean="0"/>
              <a:t>Each of the following throws an exception: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Throwing Exceptions in JS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4" y="5257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 smtClean="0">
                <a:solidFill>
                  <a:srgbClr val="FBEEDC"/>
                </a:solidFill>
              </a:rPr>
              <a:t>throw "Something is going wrong!";</a:t>
            </a:r>
          </a:p>
          <a:p>
            <a:r>
              <a:rPr lang="en-US" sz="2400" dirty="0" smtClean="0">
                <a:solidFill>
                  <a:srgbClr val="FBEEDC"/>
                </a:solidFill>
              </a:rPr>
              <a:t>throw 42;</a:t>
            </a:r>
            <a:endParaRPr lang="bg-BG" sz="2400" dirty="0" smtClean="0">
              <a:solidFill>
                <a:srgbClr val="FBEEDC"/>
              </a:solidFill>
            </a:endParaRPr>
          </a:p>
          <a:p>
            <a:r>
              <a:rPr lang="en-US" sz="2400" dirty="0" smtClean="0">
                <a:solidFill>
                  <a:srgbClr val="FBEEDC"/>
                </a:solidFill>
              </a:rPr>
              <a:t>throw new Error('Congratulations. You are pregnant!');</a:t>
            </a:r>
          </a:p>
        </p:txBody>
      </p:sp>
    </p:spTree>
    <p:extLst>
      <p:ext uri="{BB962C8B-B14F-4D97-AF65-F5344CB8AC3E}">
        <p14:creationId xmlns:p14="http://schemas.microsoft.com/office/powerpoint/2010/main" val="10176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03598"/>
            <a:ext cx="8938472" cy="820600"/>
          </a:xfrm>
        </p:spPr>
        <p:txBody>
          <a:bodyPr/>
          <a:lstStyle/>
          <a:p>
            <a:r>
              <a:rPr lang="en-US" dirty="0" smtClean="0"/>
              <a:t>Throwing Exceptions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84" y="1497436"/>
            <a:ext cx="5844328" cy="2922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9863">
            <a:off x="1628279" y="1281286"/>
            <a:ext cx="3307306" cy="910064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8842">
            <a:off x="6388379" y="1455701"/>
            <a:ext cx="4420371" cy="509587"/>
          </a:xfrm>
          <a:prstGeom prst="roundRect">
            <a:avLst>
              <a:gd name="adj" fmla="val 442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0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925704"/>
            <a:ext cx="10873528" cy="820600"/>
          </a:xfrm>
        </p:spPr>
        <p:txBody>
          <a:bodyPr/>
          <a:lstStyle/>
          <a:p>
            <a:r>
              <a:rPr lang="en-US" dirty="0"/>
              <a:t>Exception Handling</a:t>
            </a:r>
            <a:r>
              <a:rPr lang="en-US" dirty="0" smtClean="0"/>
              <a:t> in JavaScript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Catching and Processing Exceptions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59" y="1447800"/>
            <a:ext cx="6148978" cy="30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The only exception to </a:t>
            </a:r>
            <a:r>
              <a:rPr lang="en-US" dirty="0" smtClean="0"/>
              <a:t>the rule is </a:t>
            </a:r>
            <a:r>
              <a:rPr lang="en-US" dirty="0"/>
              <a:t>function </a:t>
            </a:r>
            <a:r>
              <a:rPr lang="en-US" dirty="0" smtClean="0"/>
              <a:t>constructor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constructors</a:t>
            </a:r>
            <a:r>
              <a:rPr lang="en-US" dirty="0" smtClean="0"/>
              <a:t>!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They are meant to be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has an incorrect 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JavaScript has no way to restrict a call to a function constructor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All we have to do is prey the developer sees the visual difference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Naming: Function Constructors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4907340"/>
            <a:ext cx="975677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400" noProof="1" smtClean="0">
                <a:solidFill>
                  <a:srgbClr val="FBEEDC"/>
                </a:solidFill>
              </a:rPr>
              <a:t>(name)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</a:t>
            </a:r>
            <a:r>
              <a:rPr lang="en-US" sz="2400" noProof="1" smtClean="0">
                <a:solidFill>
                  <a:srgbClr val="FBEEDC"/>
                </a:solidFill>
              </a:rPr>
              <a:t> this._name = name;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pesho =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400" noProof="1" smtClean="0">
                <a:solidFill>
                  <a:srgbClr val="FBEEDC"/>
                </a:solidFill>
              </a:rPr>
              <a:t> Person();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2012" y="5029200"/>
            <a:ext cx="4038600" cy="1032708"/>
          </a:xfrm>
          <a:prstGeom prst="wedgeRoundRectCallout">
            <a:avLst>
              <a:gd name="adj1" fmla="val -66298"/>
              <a:gd name="adj2" fmla="val -379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you see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PascalCase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function, call it with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!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 handling is done using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 smtClean="0"/>
              <a:t> block</a:t>
            </a:r>
            <a:endParaRPr lang="bg-BG" dirty="0" smtClean="0"/>
          </a:p>
          <a:p>
            <a:pPr lvl="1"/>
            <a:r>
              <a:rPr lang="en-GB" dirty="0"/>
              <a:t>I</a:t>
            </a:r>
            <a:r>
              <a:rPr lang="en-GB" dirty="0" smtClean="0"/>
              <a:t>f an error occurs inside the try block, the control is passed to the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 smtClean="0"/>
              <a:t> section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 (2)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3309582"/>
            <a:ext cx="10366376" cy="2938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try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catch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this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code is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 // and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holds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66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00600"/>
            <a:ext cx="9959128" cy="896800"/>
          </a:xfrm>
        </p:spPr>
        <p:txBody>
          <a:bodyPr/>
          <a:lstStyle/>
          <a:p>
            <a:r>
              <a:rPr lang="en-US" dirty="0" smtClean="0"/>
              <a:t>Exceptions and Their Properties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9959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32" y="1524000"/>
            <a:ext cx="6330032" cy="29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Any JS object can be thrown as exception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good practice is to have a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3000" dirty="0" smtClean="0"/>
              <a:t>" property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Throw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sz="3200" dirty="0" smtClean="0"/>
              <a:t> or object holding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3200" dirty="0" smtClean="0"/>
              <a:t>" (which is faster)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 smtClean="0"/>
              <a:t>Don't throw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or other objects</a:t>
            </a: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Custom Exceptions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2514600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{ message: "Cannot load comments." };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074" y="5944261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"Error!"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Don't do this!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73074" y="3124200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{ message: "Age is out of range", minAge: 0, maxAge: 135 };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73074" y="4450423"/>
            <a:ext cx="106680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throw new RangeError("Age should be in range [1...100].");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Throwing Objects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2.bp.blogspot.com/-7Pc944nUTPg/UAan80AqtvI/AAAAAAAACOQ/nXhf4PFrBjc/s1600/li-wei-unphotoshopped-photoshops-love-at-high-place-girl-throwing-m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2" y="914400"/>
            <a:ext cx="3723212" cy="3716200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Beware of variables and hoisting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scoping (no block scope in JS)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Functional and global scope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  <a:r>
              <a:rPr lang="en-US" dirty="0" smtClean="0">
                <a:sym typeface="Wingdings" panose="05000000000000000000" pitchFamily="2" charset="2"/>
              </a:rPr>
              <a:t> may have many meanings in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g</a:t>
            </a:r>
            <a:r>
              <a:rPr lang="en-US" dirty="0" smtClean="0"/>
              <a:t>lobal / function / object scope /</a:t>
            </a:r>
            <a:br>
              <a:rPr lang="en-US" dirty="0" smtClean="0"/>
            </a:br>
            <a:r>
              <a:rPr lang="en-US" dirty="0" smtClean="0"/>
              <a:t>event handlers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'strict mode'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307" y="1295400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228012" y="4391675"/>
            <a:ext cx="3081986" cy="18567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OOP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9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Best Practices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006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r>
              <a:rPr lang="en-US" dirty="0" smtClean="0"/>
              <a:t>Variables in JS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91200"/>
            <a:ext cx="8938472" cy="719034"/>
          </a:xfrm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5" y="2514600"/>
            <a:ext cx="9237306" cy="1676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806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to declare variables</a:t>
            </a:r>
          </a:p>
          <a:p>
            <a:r>
              <a:rPr lang="en-US" dirty="0" smtClean="0"/>
              <a:t>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the variable will become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polluting</a:t>
            </a:r>
            <a:r>
              <a:rPr lang="en-US" dirty="0" smtClean="0"/>
              <a:t> the global namespace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741612" y="5284997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600" noProof="1" smtClean="0">
                <a:solidFill>
                  <a:srgbClr val="FBEEDC"/>
                </a:solidFill>
              </a:rPr>
              <a:t> 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741612" y="3810000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11" y="3776327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261637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Declare all the variables in the beginning of the scope</a:t>
            </a:r>
          </a:p>
          <a:p>
            <a:pPr lvl="1"/>
            <a:r>
              <a:rPr lang="en-US" dirty="0" smtClean="0"/>
              <a:t>Even if they will not be used yet</a:t>
            </a:r>
          </a:p>
          <a:p>
            <a:pPr lvl="1"/>
            <a:r>
              <a:rPr lang="en-US" dirty="0" smtClean="0"/>
              <a:t>This prevents lots of error-prone code</a:t>
            </a:r>
          </a:p>
          <a:p>
            <a:r>
              <a:rPr lang="en-US" dirty="0" smtClean="0"/>
              <a:t>Use one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declaration for multiple variables</a:t>
            </a:r>
          </a:p>
          <a:p>
            <a:pPr lvl="1"/>
            <a:r>
              <a:rPr lang="en-US" dirty="0" smtClean="0"/>
              <a:t>Declare each variable on a new line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Variables (2)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23012" y="4572000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word,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22412" y="4582409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word;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0" y="5272748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200" y="5282323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8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Use </a:t>
            </a:r>
            <a:r>
              <a:rPr lang="en-GB" dirty="0" smtClean="0"/>
              <a:t>the literal syntax for objects and arrays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Use single quotes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GB" dirty="0" smtClean="0"/>
              <a:t> for strings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 - Objects, Arrays, Strings</a:t>
            </a:r>
            <a:endParaRPr lang="en-GB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88397" y="205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new Object();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38010" y="205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80209" y="31242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new Array();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338010" y="312228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80209" y="4855779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38010" y="485577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088397" y="586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338010" y="586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978298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1" y="3043187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195959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3024687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4" y="4776677"/>
            <a:ext cx="558313" cy="558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88298"/>
            <a:ext cx="558313" cy="558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4757971"/>
            <a:ext cx="559412" cy="5391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5769592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2673</Words>
  <Application>Microsoft Office PowerPoint</Application>
  <PresentationFormat>Custom</PresentationFormat>
  <Paragraphs>496</Paragraphs>
  <Slides>57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SoftUni 16x9</vt:lpstr>
      <vt:lpstr>2_SoftUni 16x9</vt:lpstr>
      <vt:lpstr>1_SoftUni 16x9</vt:lpstr>
      <vt:lpstr>JavaScript Best Practices</vt:lpstr>
      <vt:lpstr>Table of Contents</vt:lpstr>
      <vt:lpstr>Naming Conventions in JavaScript</vt:lpstr>
      <vt:lpstr>Naming Conventions</vt:lpstr>
      <vt:lpstr>Naming: Function Constructors</vt:lpstr>
      <vt:lpstr>Variables in JS </vt:lpstr>
      <vt:lpstr>Declaring Variables</vt:lpstr>
      <vt:lpstr>Declaring Variables (2)</vt:lpstr>
      <vt:lpstr>Variables - Objects, Arrays, Strings</vt:lpstr>
      <vt:lpstr>Variables</vt:lpstr>
      <vt:lpstr>JavaScript Hoisting</vt:lpstr>
      <vt:lpstr>JavaScript Hoisting</vt:lpstr>
      <vt:lpstr>JavaScript Hoisting (2)</vt:lpstr>
      <vt:lpstr>Scoping</vt:lpstr>
      <vt:lpstr>Scoping in JS</vt:lpstr>
      <vt:lpstr>No Block Scope in JS</vt:lpstr>
      <vt:lpstr>Fake "Block" Scope</vt:lpstr>
      <vt:lpstr>Function Scope</vt:lpstr>
      <vt:lpstr>Function Scope</vt:lpstr>
      <vt:lpstr>Conditional Expressions &amp; Equality</vt:lpstr>
      <vt:lpstr>Conditional Expressions &amp; Equality</vt:lpstr>
      <vt:lpstr>Duplicated Object Identifiers</vt:lpstr>
      <vt:lpstr>Duplicated Object Identifiers</vt:lpstr>
      <vt:lpstr>Duplicated Object Identifiers</vt:lpstr>
      <vt:lpstr>The this Object</vt:lpstr>
      <vt:lpstr>The "this" Object</vt:lpstr>
      <vt:lpstr>"this" in Global Scope</vt:lpstr>
      <vt:lpstr>"this" in Function Scope</vt:lpstr>
      <vt:lpstr>"this" in Object Scope</vt:lpstr>
      <vt:lpstr>"this" in Event Handlers</vt:lpstr>
      <vt:lpstr>Strict Mode</vt:lpstr>
      <vt:lpstr>Strict Mode in JS</vt:lpstr>
      <vt:lpstr>Strict Mode Usage</vt:lpstr>
      <vt:lpstr>Strict Mode Properties</vt:lpstr>
      <vt:lpstr>Strict Mode</vt:lpstr>
      <vt:lpstr>JavaScript Execution Order</vt:lpstr>
      <vt:lpstr>How and When JavaScript Executes?</vt:lpstr>
      <vt:lpstr>JavaScript Execution – Best Practices</vt:lpstr>
      <vt:lpstr>JavaScript Loading in the HTML File</vt:lpstr>
      <vt:lpstr>JavaScript Loading in the HTML File</vt:lpstr>
      <vt:lpstr>JavaScript Load in the HTML File (2)</vt:lpstr>
      <vt:lpstr>Think More Functionally in JavaScript</vt:lpstr>
      <vt:lpstr>Think Functional in JavaScript</vt:lpstr>
      <vt:lpstr>JavaScript Exceptions</vt:lpstr>
      <vt:lpstr>JavaScript Exceptions</vt:lpstr>
      <vt:lpstr>Throwing Exceptions in JS</vt:lpstr>
      <vt:lpstr>Throwing Exceptions in JS</vt:lpstr>
      <vt:lpstr>Throwing Exceptions</vt:lpstr>
      <vt:lpstr>Exception Handling in JavaScript</vt:lpstr>
      <vt:lpstr>Exception Handling (2)</vt:lpstr>
      <vt:lpstr>Exceptions and Their Properties</vt:lpstr>
      <vt:lpstr>More about Custom Exceptions</vt:lpstr>
      <vt:lpstr>Throwing Objects</vt:lpstr>
      <vt:lpstr>Summary</vt:lpstr>
      <vt:lpstr>JavaScript Best Practices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Best Practices</dc:title>
  <dc:subject>Software Development Course</dc:subject>
  <dc:creator/>
  <cp:keywords>JavaScript, JS, OOP, programming, SoftUni, Software University, programming, software development, software engineering, course, object-oriented programming, good practices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2016-02-02T14:48:43Z</dcterms:modified>
  <cp:category>JavaScript, JS, OOP, module, patterns, programming, best practices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